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2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B3EF5D9-6EFE-4D92-B1D7-1706F19E0095}" type="datetimeFigureOut">
              <a:rPr lang="el-GR" smtClean="0"/>
              <a:pPr/>
              <a:t>28/10/2015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DE36EA-7902-4E9F-951D-ECD12A44CBE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B3EF5D9-6EFE-4D92-B1D7-1706F19E0095}" type="datetimeFigureOut">
              <a:rPr lang="el-GR" smtClean="0"/>
              <a:pPr/>
              <a:t>28/10/2015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DE36EA-7902-4E9F-951D-ECD12A44CBE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B3EF5D9-6EFE-4D92-B1D7-1706F19E0095}" type="datetimeFigureOut">
              <a:rPr lang="el-GR" smtClean="0"/>
              <a:pPr/>
              <a:t>28/10/2015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DE36EA-7902-4E9F-951D-ECD12A44CBE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B3EF5D9-6EFE-4D92-B1D7-1706F19E0095}" type="datetimeFigureOut">
              <a:rPr lang="el-GR" smtClean="0"/>
              <a:pPr/>
              <a:t>28/10/2015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DE36EA-7902-4E9F-951D-ECD12A44CBE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3EF5D9-6EFE-4D92-B1D7-1706F19E0095}" type="datetimeFigureOut">
              <a:rPr lang="el-GR" smtClean="0"/>
              <a:pPr/>
              <a:t>28/10/2015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DE36EA-7902-4E9F-951D-ECD12A44CBE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B3EF5D9-6EFE-4D92-B1D7-1706F19E0095}" type="datetimeFigureOut">
              <a:rPr lang="el-GR" smtClean="0"/>
              <a:pPr/>
              <a:t>28/10/2015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3DE36EA-7902-4E9F-951D-ECD12A44CBE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B3EF5D9-6EFE-4D92-B1D7-1706F19E0095}" type="datetimeFigureOut">
              <a:rPr lang="el-GR" smtClean="0"/>
              <a:pPr/>
              <a:t>28/10/2015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3DE36EA-7902-4E9F-951D-ECD12A44CBE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B3EF5D9-6EFE-4D92-B1D7-1706F19E0095}" type="datetimeFigureOut">
              <a:rPr lang="el-GR" smtClean="0"/>
              <a:pPr/>
              <a:t>28/10/2015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3DE36EA-7902-4E9F-951D-ECD12A44CBE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EF5D9-6EFE-4D92-B1D7-1706F19E0095}" type="datetimeFigureOut">
              <a:rPr lang="el-GR" smtClean="0"/>
              <a:pPr/>
              <a:t>28/10/2015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3DE36EA-7902-4E9F-951D-ECD12A44CBE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EF5D9-6EFE-4D92-B1D7-1706F19E0095}" type="datetimeFigureOut">
              <a:rPr lang="el-GR" smtClean="0"/>
              <a:pPr/>
              <a:t>28/10/2015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3DE36EA-7902-4E9F-951D-ECD12A44CBE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EF5D9-6EFE-4D92-B1D7-1706F19E0095}" type="datetimeFigureOut">
              <a:rPr lang="el-GR" smtClean="0"/>
              <a:pPr/>
              <a:t>28/10/2015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3DE36EA-7902-4E9F-951D-ECD12A44CBE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EF5D9-6EFE-4D92-B1D7-1706F19E0095}" type="datetimeFigureOut">
              <a:rPr lang="el-GR" smtClean="0"/>
              <a:pPr/>
              <a:t>28/10/2015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E36EA-7902-4E9F-951D-ECD12A44CBE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Users\&#913;&#955;&#941;&#958;&#945;&#957;&#948;&#961;&#959;&#962;\Downloads\&#921;&#924;&#928;&#929;&#917;&#931;&#921;&#927;&#925;&#921;&#931;&#924;&#927;&#931;.mp3" TargetMode="External"/><Relationship Id="rId1" Type="http://schemas.openxmlformats.org/officeDocument/2006/relationships/audio" Target="../media/media1.mp3"/><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media" Target="../media/media1.mp3"/></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l.wikipedia.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36912"/>
            <a:ext cx="7772400" cy="1470025"/>
          </a:xfrm>
        </p:spPr>
        <p:txBody>
          <a:bodyPr>
            <a:noAutofit/>
          </a:bodyPr>
          <a:lstStyle/>
          <a:p>
            <a:r>
              <a:rPr lang="el-GR" sz="8000" dirty="0" smtClean="0">
                <a:latin typeface="American Typewriter"/>
                <a:cs typeface="American Typewriter"/>
              </a:rPr>
              <a:t>Ιμπρεσιονισμός</a:t>
            </a:r>
            <a:endParaRPr lang="el-GR" sz="8000" dirty="0">
              <a:latin typeface="American Typewriter"/>
              <a:cs typeface="American Typewriter"/>
            </a:endParaRPr>
          </a:p>
        </p:txBody>
      </p:sp>
      <p:pic>
        <p:nvPicPr>
          <p:cNvPr id="4" name="ΙΜΠΡΕΣΙΟΝΙΣΜΟΣ.mp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9010206" y="6787086"/>
            <a:ext cx="70913" cy="70913"/>
          </a:xfrm>
          <a:prstGeom prst="rect">
            <a:avLst/>
          </a:prstGeom>
        </p:spPr>
      </p:pic>
      <p:sp>
        <p:nvSpPr>
          <p:cNvPr id="5" name="TextBox 4"/>
          <p:cNvSpPr txBox="1"/>
          <p:nvPr/>
        </p:nvSpPr>
        <p:spPr>
          <a:xfrm rot="16200000">
            <a:off x="3232597" y="-776213"/>
            <a:ext cx="2016224" cy="5386090"/>
          </a:xfrm>
          <a:prstGeom prst="rect">
            <a:avLst/>
          </a:prstGeom>
          <a:noFill/>
        </p:spPr>
        <p:txBody>
          <a:bodyPr wrap="square" rtlCol="0">
            <a:spAutoFit/>
          </a:bodyPr>
          <a:lstStyle/>
          <a:p>
            <a:r>
              <a:rPr lang="el-GR" sz="34400" dirty="0" smtClean="0"/>
              <a:t>}</a:t>
            </a:r>
            <a:endParaRPr lang="en-US" sz="34400" dirty="0"/>
          </a:p>
        </p:txBody>
      </p:sp>
      <p:sp>
        <p:nvSpPr>
          <p:cNvPr id="7" name="TextBox 6"/>
          <p:cNvSpPr txBox="1"/>
          <p:nvPr/>
        </p:nvSpPr>
        <p:spPr>
          <a:xfrm rot="5400000">
            <a:off x="4096693" y="2248123"/>
            <a:ext cx="1440160" cy="5386090"/>
          </a:xfrm>
          <a:prstGeom prst="rect">
            <a:avLst/>
          </a:prstGeom>
          <a:noFill/>
        </p:spPr>
        <p:txBody>
          <a:bodyPr wrap="square" rtlCol="0">
            <a:spAutoFit/>
          </a:bodyPr>
          <a:lstStyle/>
          <a:p>
            <a:r>
              <a:rPr lang="el-GR" sz="34400" dirty="0" smtClean="0"/>
              <a:t>}</a:t>
            </a:r>
            <a:endParaRPr lang="en-US" sz="34400" dirty="0"/>
          </a:p>
        </p:txBody>
      </p:sp>
      <p:pic>
        <p:nvPicPr>
          <p:cNvPr id="6" name="ΙΜΠΡΕΣΙΟΝΙΣΜΟΣ.mp3">
            <a:hlinkClick r:id="" action="ppaction://media"/>
          </p:cNvPr>
          <p:cNvPicPr>
            <a:picLocks noRot="1" noChangeAspect="1"/>
          </p:cNvPicPr>
          <p:nvPr>
            <a:audioFile r:link="rId2"/>
          </p:nvPr>
        </p:nvPicPr>
        <p:blipFill>
          <a:blip r:embed="rId6" cstate="print"/>
          <a:stretch>
            <a:fillRect/>
          </a:stretch>
        </p:blipFill>
        <p:spPr>
          <a:xfrm>
            <a:off x="611560" y="476672"/>
            <a:ext cx="304800" cy="304800"/>
          </a:xfrm>
          <a:prstGeom prst="rect">
            <a:avLst/>
          </a:prstGeom>
        </p:spPr>
      </p:pic>
    </p:spTree>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9" presetClass="entr"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900"/>
                                        <p:tgtEl>
                                          <p:spTgt spid="2"/>
                                        </p:tgtEl>
                                      </p:cBhvr>
                                    </p:animEffect>
                                  </p:childTnLst>
                                </p:cTn>
                              </p:par>
                              <p:par>
                                <p:cTn id="14" presetID="9" presetClass="entr" presetSubtype="0" fill="hold" grpId="2"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800"/>
                                        <p:tgtEl>
                                          <p:spTgt spid="2"/>
                                        </p:tgtEl>
                                      </p:cBhvr>
                                    </p:animEffect>
                                  </p:childTnLst>
                                </p:cTn>
                              </p:par>
                              <p:par>
                                <p:cTn id="17" presetID="9" presetClass="entr" presetSubtype="0" fill="hold" grpId="3"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600"/>
                                        <p:tgtEl>
                                          <p:spTgt spid="2"/>
                                        </p:tgtEl>
                                      </p:cBhvr>
                                    </p:animEffect>
                                  </p:childTnLst>
                                </p:cTn>
                              </p:par>
                            </p:childTnLst>
                          </p:cTn>
                        </p:par>
                        <p:par>
                          <p:cTn id="20" fill="hold">
                            <p:stCondLst>
                              <p:cond delay="900"/>
                            </p:stCondLst>
                            <p:childTnLst>
                              <p:par>
                                <p:cTn id="21" presetID="1" presetClass="mediacall" presetSubtype="0" fill="hold" nodeType="afterEffect">
                                  <p:stCondLst>
                                    <p:cond delay="0"/>
                                  </p:stCondLst>
                                  <p:childTnLst>
                                    <p:cmd type="call" cmd="playFrom(0.0)">
                                      <p:cBhvr>
                                        <p:cTn id="22"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4"/>
                </p:tgtEl>
              </p:cMediaNode>
            </p:audio>
            <p:audio>
              <p:cMediaNode numSld="999" showWhenStopped="0">
                <p:cTn id="24"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2" grpId="0"/>
      <p:bldP spid="2" grpId="1"/>
      <p:bldP spid="2" grpId="2"/>
      <p:bldP spid="2" grpId="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2"/>
            <a:ext cx="8229600" cy="5472608"/>
          </a:xfrm>
        </p:spPr>
        <p:txBody>
          <a:bodyPr>
            <a:normAutofit fontScale="92500"/>
          </a:bodyPr>
          <a:lstStyle/>
          <a:p>
            <a:pPr>
              <a:buNone/>
            </a:pPr>
            <a:r>
              <a:rPr lang="el-GR" dirty="0" smtClean="0"/>
              <a:t>     Ο ιμπρεσιονισμός είναι ρεύμα που αναπτύχθηκε στα τέλη του 19</a:t>
            </a:r>
            <a:r>
              <a:rPr lang="el-GR" baseline="30000" dirty="0" smtClean="0"/>
              <a:t>ου</a:t>
            </a:r>
            <a:r>
              <a:rPr lang="el-GR" dirty="0"/>
              <a:t> </a:t>
            </a:r>
            <a:r>
              <a:rPr lang="el-GR" dirty="0" smtClean="0"/>
              <a:t>εως τις αρχές τους 20</a:t>
            </a:r>
            <a:r>
              <a:rPr lang="el-GR" baseline="30000" dirty="0" smtClean="0"/>
              <a:t>ου</a:t>
            </a:r>
            <a:r>
              <a:rPr lang="el-GR" dirty="0" smtClean="0"/>
              <a:t> αιώνα. Ο όρος προέρχεται από το όνομα ενός πίνακα του </a:t>
            </a:r>
            <a:r>
              <a:rPr lang="en-US" dirty="0" smtClean="0"/>
              <a:t>Monet</a:t>
            </a:r>
            <a:r>
              <a:rPr lang="en-US" dirty="0"/>
              <a:t> </a:t>
            </a:r>
            <a:r>
              <a:rPr lang="en-US" dirty="0" smtClean="0"/>
              <a:t>“Impresion, Soleil Levant” </a:t>
            </a:r>
            <a:r>
              <a:rPr lang="el-GR" dirty="0" smtClean="0"/>
              <a:t>που παρουσιάστηκε το 1874 σε έκθεση στο Παρίσι. </a:t>
            </a:r>
            <a:endParaRPr lang="el-GR" dirty="0"/>
          </a:p>
          <a:p>
            <a:pPr>
              <a:buNone/>
            </a:pPr>
            <a:r>
              <a:rPr lang="el-GR" dirty="0"/>
              <a:t> </a:t>
            </a:r>
            <a:r>
              <a:rPr lang="el-GR" dirty="0" smtClean="0"/>
              <a:t>   Οι ζωγράφοι ιμπρεσιονιστές χαρακτηρίζονται για τον τρόπο με τον οποίο χρησιμοποιούν το χρώμα, το φως, τη σκιά και τις διαβαθμίσεις των χρωμάτων.</a:t>
            </a:r>
          </a:p>
          <a:p>
            <a:pPr>
              <a:buNone/>
            </a:pPr>
            <a:r>
              <a:rPr lang="el-GR" dirty="0"/>
              <a:t> </a:t>
            </a:r>
            <a:r>
              <a:rPr lang="el-GR" dirty="0" smtClean="0"/>
              <a:t>   Σημαντικοί ιμπρεσιονιστές ζωγράφοι ήταν </a:t>
            </a:r>
            <a:r>
              <a:rPr lang="en-US" dirty="0" smtClean="0"/>
              <a:t>o Renoir,</a:t>
            </a:r>
            <a:r>
              <a:rPr lang="el-GR" dirty="0" smtClean="0"/>
              <a:t>ο </a:t>
            </a:r>
            <a:r>
              <a:rPr lang="en-US" dirty="0" smtClean="0"/>
              <a:t> Monet</a:t>
            </a:r>
            <a:r>
              <a:rPr lang="el-GR" dirty="0" smtClean="0"/>
              <a:t>, ο </a:t>
            </a:r>
            <a:r>
              <a:rPr lang="en-US" dirty="0" err="1" smtClean="0"/>
              <a:t>Pissaro</a:t>
            </a:r>
            <a:r>
              <a:rPr lang="en-US" dirty="0" smtClean="0"/>
              <a:t>, </a:t>
            </a:r>
            <a:r>
              <a:rPr lang="el-GR" dirty="0" smtClean="0"/>
              <a:t>ο</a:t>
            </a:r>
            <a:r>
              <a:rPr lang="en-US" dirty="0" smtClean="0"/>
              <a:t> Edgar Degas</a:t>
            </a:r>
            <a:r>
              <a:rPr lang="el-GR" dirty="0" smtClean="0"/>
              <a:t>, κ.α.</a:t>
            </a:r>
            <a:r>
              <a:rPr lang="en-US" dirty="0" smtClean="0"/>
              <a:t> </a:t>
            </a:r>
            <a:r>
              <a:rPr lang="el-GR" dirty="0" smtClean="0"/>
              <a:t> </a:t>
            </a:r>
            <a:endParaRPr lang="el-GR" dirty="0"/>
          </a:p>
        </p:txBody>
      </p:sp>
      <p:sp>
        <p:nvSpPr>
          <p:cNvPr id="2" name="TextBox 1"/>
          <p:cNvSpPr txBox="1"/>
          <p:nvPr/>
        </p:nvSpPr>
        <p:spPr>
          <a:xfrm>
            <a:off x="1619672" y="404664"/>
            <a:ext cx="5616624" cy="830997"/>
          </a:xfrm>
          <a:prstGeom prst="rect">
            <a:avLst/>
          </a:prstGeom>
          <a:noFill/>
        </p:spPr>
        <p:txBody>
          <a:bodyPr wrap="square" rtlCol="0">
            <a:spAutoFit/>
          </a:bodyPr>
          <a:lstStyle/>
          <a:p>
            <a:pPr algn="ctr"/>
            <a:r>
              <a:rPr lang="el-GR" sz="4800" u="sng" dirty="0" smtClean="0"/>
              <a:t>Γενικότερα</a:t>
            </a:r>
            <a:endParaRPr lang="en-US" sz="4800" u="sng" dirty="0"/>
          </a:p>
        </p:txBody>
      </p:sp>
    </p:spTree>
  </p:cSld>
  <p:clrMapOvr>
    <a:masterClrMapping/>
  </p:clrMapOvr>
  <p:transition advClick="0" advTm="17000">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u="sng" dirty="0"/>
              <a:t>Πιερ </a:t>
            </a:r>
            <a:r>
              <a:rPr lang="el-GR" u="sng" dirty="0" smtClean="0"/>
              <a:t>Ωγκύστ </a:t>
            </a:r>
            <a:r>
              <a:rPr lang="el-GR" u="sng" dirty="0"/>
              <a:t>Ρενουάρ</a:t>
            </a:r>
            <a:r>
              <a:rPr lang="el-GR" dirty="0"/>
              <a:t/>
            </a:r>
            <a:br>
              <a:rPr lang="el-GR" dirty="0"/>
            </a:br>
            <a:endParaRPr lang="el-GR" dirty="0"/>
          </a:p>
        </p:txBody>
      </p:sp>
      <p:sp>
        <p:nvSpPr>
          <p:cNvPr id="3" name="Content Placeholder 2"/>
          <p:cNvSpPr>
            <a:spLocks noGrp="1"/>
          </p:cNvSpPr>
          <p:nvPr>
            <p:ph idx="1"/>
          </p:nvPr>
        </p:nvSpPr>
        <p:spPr>
          <a:xfrm>
            <a:off x="107504" y="1124744"/>
            <a:ext cx="5796136" cy="6048672"/>
          </a:xfrm>
        </p:spPr>
        <p:txBody>
          <a:bodyPr numCol="1">
            <a:normAutofit fontScale="92500" lnSpcReduction="20000"/>
          </a:bodyPr>
          <a:lstStyle/>
          <a:p>
            <a:pPr marL="514350" indent="-514350">
              <a:buNone/>
            </a:pPr>
            <a:r>
              <a:rPr lang="el-GR" dirty="0" smtClean="0"/>
              <a:t>       O</a:t>
            </a:r>
            <a:r>
              <a:rPr lang="el-GR" dirty="0"/>
              <a:t> </a:t>
            </a:r>
            <a:r>
              <a:rPr lang="el-GR" b="1" dirty="0"/>
              <a:t>Πιερ Ωγκύστ Ρενουάρ</a:t>
            </a:r>
            <a:r>
              <a:rPr lang="el-GR" dirty="0"/>
              <a:t> (</a:t>
            </a:r>
            <a:r>
              <a:rPr lang="el-GR" i="1" dirty="0"/>
              <a:t>Pierre Auguste </a:t>
            </a:r>
            <a:r>
              <a:rPr lang="el-GR" i="1" dirty="0" smtClean="0"/>
              <a:t>Renoir)</a:t>
            </a:r>
            <a:r>
              <a:rPr lang="en-US" dirty="0"/>
              <a:t> </a:t>
            </a:r>
            <a:r>
              <a:rPr lang="el-GR" dirty="0" smtClean="0"/>
              <a:t>γεννήθηκε στις</a:t>
            </a:r>
            <a:r>
              <a:rPr lang="el-GR" dirty="0"/>
              <a:t> 25 Φεβρουαρίου </a:t>
            </a:r>
            <a:r>
              <a:rPr lang="el-GR" dirty="0" smtClean="0"/>
              <a:t>1841 στην πόλη Λιμόζ της Γαλλίας</a:t>
            </a:r>
            <a:r>
              <a:rPr lang="el-GR" dirty="0"/>
              <a:t> </a:t>
            </a:r>
            <a:r>
              <a:rPr lang="el-GR" dirty="0" smtClean="0"/>
              <a:t>και πέθανε στις </a:t>
            </a:r>
            <a:r>
              <a:rPr lang="el-GR" dirty="0"/>
              <a:t> 3 Δεκεμβρίου </a:t>
            </a:r>
            <a:r>
              <a:rPr lang="el-GR" dirty="0" smtClean="0"/>
              <a:t>1919).Ήταν γιος του ράφτη Λεονάρ Ρενουάρ και της εργάτριας Μαρκερίτ.</a:t>
            </a:r>
          </a:p>
          <a:p>
            <a:pPr marL="514350" indent="-514350">
              <a:buNone/>
            </a:pPr>
            <a:r>
              <a:rPr lang="el-GR" dirty="0" smtClean="0"/>
              <a:t>      Ηταν</a:t>
            </a:r>
            <a:r>
              <a:rPr lang="el-GR" dirty="0"/>
              <a:t> Γάλλος ζωγράφος και εκπρόσωπος του ιμπρεσιονισμού</a:t>
            </a:r>
            <a:r>
              <a:rPr lang="el-GR" dirty="0" smtClean="0"/>
              <a:t>. Ο </a:t>
            </a:r>
            <a:r>
              <a:rPr lang="el-GR" dirty="0"/>
              <a:t>Ρενουάρ επηρεάστηκε σημαντικά από τον Κλωντ Μονέ, πλησιάζοντας ολοένα και περισσότερο προς τον </a:t>
            </a:r>
            <a:r>
              <a:rPr lang="el-GR" dirty="0" smtClean="0"/>
              <a:t>ιμπρεσιονισμό.</a:t>
            </a:r>
            <a:endParaRPr lang="el-GR" dirty="0"/>
          </a:p>
          <a:p>
            <a:endParaRPr lang="el-GR" dirty="0"/>
          </a:p>
        </p:txBody>
      </p:sp>
      <p:pic>
        <p:nvPicPr>
          <p:cNvPr id="4" name="Picture 3" descr="PARenoir.jpg"/>
          <p:cNvPicPr/>
          <p:nvPr/>
        </p:nvPicPr>
        <p:blipFill>
          <a:blip r:embed="rId2" cstate="print"/>
          <a:srcRect/>
          <a:stretch>
            <a:fillRect/>
          </a:stretch>
        </p:blipFill>
        <p:spPr bwMode="auto">
          <a:xfrm>
            <a:off x="5940152" y="1196752"/>
            <a:ext cx="2808312" cy="4277313"/>
          </a:xfrm>
          <a:prstGeom prst="rect">
            <a:avLst/>
          </a:prstGeom>
          <a:noFill/>
          <a:ln w="9525">
            <a:noFill/>
            <a:miter lim="800000"/>
            <a:headEnd/>
            <a:tailEnd/>
          </a:ln>
        </p:spPr>
      </p:pic>
    </p:spTree>
  </p:cSld>
  <p:clrMapOvr>
    <a:masterClrMapping/>
  </p:clrMapOvr>
  <p:transition advClick="0" advTm="1700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65312"/>
            <a:ext cx="5760640" cy="6192688"/>
          </a:xfrm>
        </p:spPr>
        <p:txBody>
          <a:bodyPr>
            <a:normAutofit fontScale="85000" lnSpcReduction="20000"/>
          </a:bodyPr>
          <a:lstStyle/>
          <a:p>
            <a:pPr>
              <a:buNone/>
            </a:pPr>
            <a:r>
              <a:rPr lang="el-GR" dirty="0"/>
              <a:t> </a:t>
            </a:r>
            <a:r>
              <a:rPr lang="el-GR" dirty="0" smtClean="0"/>
              <a:t>    Κατά πολλούς το διάστημα 1870-1883 αποτελεί τη λεγόμενη </a:t>
            </a:r>
            <a:r>
              <a:rPr lang="el-GR" i="1" dirty="0" smtClean="0"/>
              <a:t>ιμπρεσιονιστική</a:t>
            </a:r>
            <a:r>
              <a:rPr lang="el-GR" dirty="0" smtClean="0"/>
              <a:t> περίοδο του Ρενουάρ.  Το 1874 συμμετείχε στην πρώτη έκθεση της ομάδας των ιμπρεσιονιστών. Τη δεκαετία του 1880, ο Ρενουάρ σταδιακά διαχωρίστηκε από τους υπόλοιπους ιμπρεσιονιστές. Ο </a:t>
            </a:r>
            <a:r>
              <a:rPr lang="el-GR" b="1" dirty="0" smtClean="0"/>
              <a:t>Renoir </a:t>
            </a:r>
            <a:r>
              <a:rPr lang="el-GR" dirty="0" smtClean="0"/>
              <a:t>αν και θα συνδεθεί στενά με τους ιμπρεσιονιστές και θα αποτελέσει έναν από τους βασικούς αντιπροσώπους του κινήματος, ποτέ δεν θα αποδεχτεί απόλυτα αυτή την τάση. Πάντα θα στοχεύει στα επίσημα Σαλόνια της Ακαδημίας επιθυμώντας να κερδίσει την αποδοχή των ακαδημαϊκών.</a:t>
            </a:r>
            <a:endParaRPr lang="el-GR" dirty="0"/>
          </a:p>
        </p:txBody>
      </p:sp>
      <p:pic>
        <p:nvPicPr>
          <p:cNvPr id="1026" name="Picture 2" descr="C:\Users\Αλέξανδρος\Desktop\800px-Renoir,_Pierre-Auguste,_by_Dornac,_BNF_Gallica.jpg"/>
          <p:cNvPicPr>
            <a:picLocks noChangeAspect="1" noChangeArrowheads="1"/>
          </p:cNvPicPr>
          <p:nvPr/>
        </p:nvPicPr>
        <p:blipFill>
          <a:blip r:embed="rId2" cstate="print"/>
          <a:srcRect/>
          <a:stretch>
            <a:fillRect/>
          </a:stretch>
        </p:blipFill>
        <p:spPr bwMode="auto">
          <a:xfrm>
            <a:off x="5652120" y="980728"/>
            <a:ext cx="3384376" cy="5266978"/>
          </a:xfrm>
          <a:prstGeom prst="rect">
            <a:avLst/>
          </a:prstGeom>
          <a:noFill/>
        </p:spPr>
      </p:pic>
    </p:spTree>
  </p:cSld>
  <p:clrMapOvr>
    <a:masterClrMapping/>
  </p:clrMapOvr>
  <p:transition advClick="0" advTm="1700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r>
              <a:rPr lang="el-GR" dirty="0"/>
              <a:t> </a:t>
            </a:r>
            <a:r>
              <a:rPr lang="el-GR" i="1" dirty="0"/>
              <a:t>Η κούνια</a:t>
            </a:r>
            <a:r>
              <a:rPr lang="el-GR" dirty="0"/>
              <a:t> (1876), </a:t>
            </a:r>
            <a:r>
              <a:rPr lang="el-GR" dirty="0" smtClean="0"/>
              <a:t>ελαιογραφία</a:t>
            </a:r>
            <a:r>
              <a:rPr lang="el-GR" dirty="0"/>
              <a:t/>
            </a:r>
            <a:br>
              <a:rPr lang="el-GR" dirty="0"/>
            </a:br>
            <a:endParaRPr lang="el-GR" dirty="0"/>
          </a:p>
        </p:txBody>
      </p:sp>
      <p:pic>
        <p:nvPicPr>
          <p:cNvPr id="4" name="Content Placeholder 3" descr="https://upload.wikimedia.org/wikipedia/commons/f/f2/Auguste_Renoir_-_La_Balan%C3%A7oire.jpg"/>
          <p:cNvPicPr>
            <a:picLocks noGrp="1"/>
          </p:cNvPicPr>
          <p:nvPr>
            <p:ph idx="1"/>
          </p:nvPr>
        </p:nvPicPr>
        <p:blipFill>
          <a:blip r:embed="rId2" cstate="print"/>
          <a:srcRect/>
          <a:stretch>
            <a:fillRect/>
          </a:stretch>
        </p:blipFill>
        <p:spPr bwMode="auto">
          <a:xfrm>
            <a:off x="971600" y="1412776"/>
            <a:ext cx="7272808" cy="518457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advClick="0" advTm="1500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fontScale="90000"/>
          </a:bodyPr>
          <a:lstStyle/>
          <a:p>
            <a:r>
              <a:rPr lang="el-GR" dirty="0"/>
              <a:t>Το πρόγευμα των βαρκάρηδων, 1880-1881</a:t>
            </a:r>
            <a:br>
              <a:rPr lang="el-GR" dirty="0"/>
            </a:br>
            <a:endParaRPr lang="el-GR" dirty="0"/>
          </a:p>
        </p:txBody>
      </p:sp>
      <p:pic>
        <p:nvPicPr>
          <p:cNvPr id="4" name="Content Placeholder 3" descr="Το πρόγευμα των βαρκάρηδων, 1880-1881"/>
          <p:cNvPicPr>
            <a:picLocks noGrp="1"/>
          </p:cNvPicPr>
          <p:nvPr>
            <p:ph idx="1"/>
          </p:nvPr>
        </p:nvPicPr>
        <p:blipFill>
          <a:blip r:embed="rId2" cstate="print"/>
          <a:srcRect/>
          <a:stretch>
            <a:fillRect/>
          </a:stretch>
        </p:blipFill>
        <p:spPr bwMode="auto">
          <a:xfrm>
            <a:off x="1115616" y="1340768"/>
            <a:ext cx="7128792" cy="525658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advClick="0" advTm="15000">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fontScale="90000"/>
          </a:bodyPr>
          <a:lstStyle/>
          <a:p>
            <a:r>
              <a:rPr lang="el-GR" dirty="0"/>
              <a:t>Το κορίτσι με το ποτιστήρι, 1876</a:t>
            </a:r>
            <a:br>
              <a:rPr lang="el-GR" dirty="0"/>
            </a:br>
            <a:endParaRPr lang="el-GR" dirty="0"/>
          </a:p>
        </p:txBody>
      </p:sp>
      <p:pic>
        <p:nvPicPr>
          <p:cNvPr id="4" name="Content Placeholder 3" descr="Το κορίτσι με το ποτιστήρι, 1876"/>
          <p:cNvPicPr>
            <a:picLocks noGrp="1"/>
          </p:cNvPicPr>
          <p:nvPr>
            <p:ph idx="1"/>
          </p:nvPr>
        </p:nvPicPr>
        <p:blipFill>
          <a:blip r:embed="rId2" cstate="print"/>
          <a:srcRect/>
          <a:stretch>
            <a:fillRect/>
          </a:stretch>
        </p:blipFill>
        <p:spPr bwMode="auto">
          <a:xfrm>
            <a:off x="827584" y="1124744"/>
            <a:ext cx="7560840" cy="540059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advClick="0" advTm="15000">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Χορός στο Μουλέν ντε λα Γκαλέ</a:t>
            </a:r>
            <a:r>
              <a:rPr lang="en-US" dirty="0" smtClean="0"/>
              <a:t>, </a:t>
            </a:r>
            <a:r>
              <a:rPr lang="en-US" dirty="0"/>
              <a:t>1876</a:t>
            </a:r>
            <a:r>
              <a:rPr lang="el-GR" dirty="0"/>
              <a:t/>
            </a:r>
            <a:br>
              <a:rPr lang="el-GR" dirty="0"/>
            </a:br>
            <a:endParaRPr lang="el-GR" dirty="0"/>
          </a:p>
        </p:txBody>
      </p:sp>
      <p:pic>
        <p:nvPicPr>
          <p:cNvPr id="4" name="Content Placeholder 3" descr="La Moulin de la Galette, 1876"/>
          <p:cNvPicPr>
            <a:picLocks noGrp="1"/>
          </p:cNvPicPr>
          <p:nvPr>
            <p:ph idx="1"/>
          </p:nvPr>
        </p:nvPicPr>
        <p:blipFill>
          <a:blip r:embed="rId2" cstate="print"/>
          <a:srcRect/>
          <a:stretch>
            <a:fillRect/>
          </a:stretch>
        </p:blipFill>
        <p:spPr bwMode="auto">
          <a:xfrm>
            <a:off x="755576" y="1124744"/>
            <a:ext cx="7560840" cy="504056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advClick="0" advTm="1500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29600" cy="5904656"/>
          </a:xfrm>
        </p:spPr>
        <p:txBody>
          <a:bodyPr>
            <a:normAutofit fontScale="92500" lnSpcReduction="20000"/>
          </a:bodyPr>
          <a:lstStyle/>
          <a:p>
            <a:pPr>
              <a:buNone/>
            </a:pPr>
            <a:r>
              <a:rPr lang="el-GR" dirty="0" smtClean="0"/>
              <a:t>Συμμετείχαν:</a:t>
            </a:r>
          </a:p>
          <a:p>
            <a:r>
              <a:rPr lang="el-GR" dirty="0" smtClean="0"/>
              <a:t>Κούτουλα Μαρία-Μαγδαληνή</a:t>
            </a:r>
          </a:p>
          <a:p>
            <a:r>
              <a:rPr lang="el-GR" dirty="0" smtClean="0"/>
              <a:t>Μυλωνά Μαρία</a:t>
            </a:r>
          </a:p>
          <a:p>
            <a:r>
              <a:rPr lang="el-GR" dirty="0" smtClean="0"/>
              <a:t>Ορτέντζιος Σωτήρης</a:t>
            </a:r>
          </a:p>
          <a:p>
            <a:r>
              <a:rPr lang="el-GR" dirty="0" smtClean="0"/>
              <a:t>Παλληκαρίδη Χαρά</a:t>
            </a:r>
          </a:p>
          <a:p>
            <a:r>
              <a:rPr lang="el-GR" dirty="0" smtClean="0"/>
              <a:t>Παλληκαρίδης Αλέξανδρος</a:t>
            </a:r>
          </a:p>
          <a:p>
            <a:r>
              <a:rPr lang="el-GR" dirty="0" smtClean="0"/>
              <a:t>Τσολάκη Ιοκάστη</a:t>
            </a:r>
          </a:p>
          <a:p>
            <a:pPr>
              <a:buNone/>
            </a:pPr>
            <a:r>
              <a:rPr lang="el-GR" dirty="0"/>
              <a:t> </a:t>
            </a:r>
            <a:r>
              <a:rPr lang="el-GR" dirty="0" smtClean="0"/>
              <a:t>Τμήμα: Α5</a:t>
            </a:r>
          </a:p>
          <a:p>
            <a:pPr>
              <a:buNone/>
            </a:pPr>
            <a:r>
              <a:rPr lang="el-GR" dirty="0" smtClean="0"/>
              <a:t>Έτος:2015-2016</a:t>
            </a:r>
          </a:p>
          <a:p>
            <a:pPr>
              <a:buNone/>
            </a:pPr>
            <a:endParaRPr lang="el-GR" dirty="0" smtClean="0"/>
          </a:p>
          <a:p>
            <a:pPr>
              <a:buNone/>
            </a:pPr>
            <a:r>
              <a:rPr lang="el-GR" dirty="0" smtClean="0"/>
              <a:t>Βιβλιογραφία</a:t>
            </a:r>
          </a:p>
          <a:p>
            <a:r>
              <a:rPr lang="en-US" dirty="0" smtClean="0">
                <a:hlinkClick r:id="rId2"/>
              </a:rPr>
              <a:t>https://el.wikipedia.org</a:t>
            </a:r>
            <a:endParaRPr lang="en-US" dirty="0" smtClean="0"/>
          </a:p>
          <a:p>
            <a:endParaRPr lang="el-GR" dirty="0" smtClean="0"/>
          </a:p>
        </p:txBody>
      </p:sp>
    </p:spTree>
  </p:cSld>
  <p:clrMapOvr>
    <a:masterClrMapping/>
  </p:clrMapOvr>
  <p:transition advClick="0" advTm="15000">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146</Words>
  <Application>Microsoft Office PowerPoint</Application>
  <PresentationFormat>On-screen Show (4:3)</PresentationFormat>
  <Paragraphs>27</Paragraphs>
  <Slides>9</Slides>
  <Notes>0</Notes>
  <HiddenSlides>0</HiddenSlides>
  <MMClips>2</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Ιμπρεσιονισμός</vt:lpstr>
      <vt:lpstr>Slide 2</vt:lpstr>
      <vt:lpstr>Πιερ Ωγκύστ Ρενουάρ </vt:lpstr>
      <vt:lpstr>Slide 4</vt:lpstr>
      <vt:lpstr> Η κούνια (1876), ελαιογραφία </vt:lpstr>
      <vt:lpstr>Το πρόγευμα των βαρκάρηδων, 1880-1881 </vt:lpstr>
      <vt:lpstr>Το κορίτσι με το ποτιστήρι, 1876 </vt:lpstr>
      <vt:lpstr>Χορός στο Μουλέν ντε λα Γκαλέ, 1876 </vt:lpstr>
      <vt:lpstr>Slide 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Ιμπρεσιονισμός</dc:title>
  <dc:creator>Αλέξανδρος</dc:creator>
  <cp:lastModifiedBy>Αλέξανδρος</cp:lastModifiedBy>
  <cp:revision>13</cp:revision>
  <dcterms:created xsi:type="dcterms:W3CDTF">2015-10-18T15:06:28Z</dcterms:created>
  <dcterms:modified xsi:type="dcterms:W3CDTF">2015-10-28T18:48:03Z</dcterms:modified>
</cp:coreProperties>
</file>